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1" r:id="rId2"/>
    <p:sldId id="262" r:id="rId3"/>
    <p:sldId id="271" r:id="rId4"/>
    <p:sldId id="272" r:id="rId5"/>
    <p:sldId id="278" r:id="rId6"/>
    <p:sldId id="264" r:id="rId7"/>
    <p:sldId id="266" r:id="rId8"/>
    <p:sldId id="267" r:id="rId9"/>
    <p:sldId id="274" r:id="rId10"/>
    <p:sldId id="275" r:id="rId11"/>
    <p:sldId id="276" r:id="rId12"/>
    <p:sldId id="269" r:id="rId13"/>
    <p:sldId id="270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/>
              <a:t>Долматова София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80</c:v>
                </c:pt>
                <c:pt idx="1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F-45DA-90AC-A5652D0CFA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2"/>
                <c:pt idx="0">
                  <c:v>90</c:v>
                </c:pt>
                <c:pt idx="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F-45DA-90AC-A5652D0CFA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Литературное чтение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2"/>
                <c:pt idx="0">
                  <c:v>76</c:v>
                </c:pt>
                <c:pt idx="1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F-45DA-90AC-A5652D0CF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247680"/>
        <c:axId val="126249216"/>
      </c:lineChart>
      <c:catAx>
        <c:axId val="126247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6249216"/>
        <c:crosses val="autoZero"/>
        <c:auto val="1"/>
        <c:lblAlgn val="ctr"/>
        <c:lblOffset val="100"/>
        <c:noMultiLvlLbl val="0"/>
      </c:catAx>
      <c:valAx>
        <c:axId val="126249216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26247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D714-6AC1-4350-84C9-BF8C9101AED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C88F-118F-4423-B03E-AB016482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0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4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497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2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63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1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6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5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3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6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0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0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7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1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2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410C-1CBB-42BF-A540-C1A93811A55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FC4EFC-2B83-4137-8E78-F6BFF5E0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7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220388-14C2-4DC4-9207-A8F2937D16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44815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96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75B93-1F82-4843-BD58-4A7A781A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диагностических работ по математике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F08C9B2-8BB8-4D4A-B68F-01998DDC5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377249"/>
              </p:ext>
            </p:extLst>
          </p:nvPr>
        </p:nvGraphicFramePr>
        <p:xfrm>
          <a:off x="611561" y="1268760"/>
          <a:ext cx="7920880" cy="511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599">
                  <a:extLst>
                    <a:ext uri="{9D8B030D-6E8A-4147-A177-3AD203B41FA5}">
                      <a16:colId xmlns:a16="http://schemas.microsoft.com/office/drawing/2014/main" val="2794065134"/>
                    </a:ext>
                  </a:extLst>
                </a:gridCol>
                <a:gridCol w="1980427">
                  <a:extLst>
                    <a:ext uri="{9D8B030D-6E8A-4147-A177-3AD203B41FA5}">
                      <a16:colId xmlns:a16="http://schemas.microsoft.com/office/drawing/2014/main" val="1877963539"/>
                    </a:ext>
                  </a:extLst>
                </a:gridCol>
                <a:gridCol w="1980427">
                  <a:extLst>
                    <a:ext uri="{9D8B030D-6E8A-4147-A177-3AD203B41FA5}">
                      <a16:colId xmlns:a16="http://schemas.microsoft.com/office/drawing/2014/main" val="937762861"/>
                    </a:ext>
                  </a:extLst>
                </a:gridCol>
                <a:gridCol w="1980427">
                  <a:extLst>
                    <a:ext uri="{9D8B030D-6E8A-4147-A177-3AD203B41FA5}">
                      <a16:colId xmlns:a16="http://schemas.microsoft.com/office/drawing/2014/main" val="3350126636"/>
                    </a:ext>
                  </a:extLst>
                </a:gridCol>
              </a:tblGrid>
              <a:tr h="1132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Диагностическая работа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базового уровня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552039"/>
                  </a:ext>
                </a:extLst>
              </a:tr>
              <a:tr h="549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/ 15%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/ 47%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/ 38%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837879"/>
                  </a:ext>
                </a:extLst>
              </a:tr>
              <a:tr h="549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/ 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/ 26%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/ 74%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229731"/>
                  </a:ext>
                </a:extLst>
              </a:tr>
              <a:tr h="288207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Вывод: все учащиеся достигли базового уровня, 25 человек из 34-х учащихся класса продемонстрировали результаты  повышенного уровня освоения программы по математике в промежуточный период текущего учебного года.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18 предметных результатов по математике для учащихся 2-го класса первоклассники продемонстрировали 8 предметных результатов.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2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95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D3BCC-749A-4F90-A763-5336ABA7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диагностических работ по окружающему миру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6930892-FCBF-4E9B-BBB1-5147CAB81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10570"/>
              </p:ext>
            </p:extLst>
          </p:nvPr>
        </p:nvGraphicFramePr>
        <p:xfrm>
          <a:off x="457200" y="1052736"/>
          <a:ext cx="8229599" cy="5530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754">
                  <a:extLst>
                    <a:ext uri="{9D8B030D-6E8A-4147-A177-3AD203B41FA5}">
                      <a16:colId xmlns:a16="http://schemas.microsoft.com/office/drawing/2014/main" val="3090427076"/>
                    </a:ext>
                  </a:extLst>
                </a:gridCol>
                <a:gridCol w="2057615">
                  <a:extLst>
                    <a:ext uri="{9D8B030D-6E8A-4147-A177-3AD203B41FA5}">
                      <a16:colId xmlns:a16="http://schemas.microsoft.com/office/drawing/2014/main" val="4269413459"/>
                    </a:ext>
                  </a:extLst>
                </a:gridCol>
                <a:gridCol w="2057615">
                  <a:extLst>
                    <a:ext uri="{9D8B030D-6E8A-4147-A177-3AD203B41FA5}">
                      <a16:colId xmlns:a16="http://schemas.microsoft.com/office/drawing/2014/main" val="3211621264"/>
                    </a:ext>
                  </a:extLst>
                </a:gridCol>
                <a:gridCol w="2057615">
                  <a:extLst>
                    <a:ext uri="{9D8B030D-6E8A-4147-A177-3AD203B41FA5}">
                      <a16:colId xmlns:a16="http://schemas.microsoft.com/office/drawing/2014/main" val="369461245"/>
                    </a:ext>
                  </a:extLst>
                </a:gridCol>
              </a:tblGrid>
              <a:tr h="1099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Диагностическая работа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базового уровня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024495"/>
                  </a:ext>
                </a:extLst>
              </a:tr>
              <a:tr h="533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/ 15%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/ 47%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/ 38%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3676492"/>
                  </a:ext>
                </a:extLst>
              </a:tr>
              <a:tr h="533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/ 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/ 25%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/ 75%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338186"/>
                  </a:ext>
                </a:extLst>
              </a:tr>
              <a:tr h="3364818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Вывод: все учащиеся достигли базового уровня, 3/4 общего количества учащихся класса продемонстрировали результаты  повышенного уровня освоения программы окружающего мира в промежуточный период текущего учебного года.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метапредметных результатов учащиеся продемонстрировали отдельные умения и учебные действия с содержательными единицами программного содержания по окружающему миру.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9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80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0FB0562-05F0-43A0-A298-5D9E0C75A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924515"/>
              </p:ext>
            </p:extLst>
          </p:nvPr>
        </p:nvGraphicFramePr>
        <p:xfrm>
          <a:off x="395536" y="404664"/>
          <a:ext cx="835292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857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28BB77-EFD6-4C29-97C8-91384862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70"/>
            <a:ext cx="9144000" cy="61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7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D0394-D33C-4B2F-831F-BCEA2E27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сформированности  предметных УУД по классу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83AEFA-38C0-4DA0-A259-9AFA4A99D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661316"/>
              </p:ext>
            </p:extLst>
          </p:nvPr>
        </p:nvGraphicFramePr>
        <p:xfrm>
          <a:off x="467544" y="1930400"/>
          <a:ext cx="8280920" cy="4858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719">
                  <a:extLst>
                    <a:ext uri="{9D8B030D-6E8A-4147-A177-3AD203B41FA5}">
                      <a16:colId xmlns:a16="http://schemas.microsoft.com/office/drawing/2014/main" val="2149479305"/>
                    </a:ext>
                  </a:extLst>
                </a:gridCol>
                <a:gridCol w="1655719">
                  <a:extLst>
                    <a:ext uri="{9D8B030D-6E8A-4147-A177-3AD203B41FA5}">
                      <a16:colId xmlns:a16="http://schemas.microsoft.com/office/drawing/2014/main" val="3949985691"/>
                    </a:ext>
                  </a:extLst>
                </a:gridCol>
                <a:gridCol w="1656494">
                  <a:extLst>
                    <a:ext uri="{9D8B030D-6E8A-4147-A177-3AD203B41FA5}">
                      <a16:colId xmlns:a16="http://schemas.microsoft.com/office/drawing/2014/main" val="3149677890"/>
                    </a:ext>
                  </a:extLst>
                </a:gridCol>
                <a:gridCol w="1656494">
                  <a:extLst>
                    <a:ext uri="{9D8B030D-6E8A-4147-A177-3AD203B41FA5}">
                      <a16:colId xmlns:a16="http://schemas.microsoft.com/office/drawing/2014/main" val="2275648935"/>
                    </a:ext>
                  </a:extLst>
                </a:gridCol>
                <a:gridCol w="1656494">
                  <a:extLst>
                    <a:ext uri="{9D8B030D-6E8A-4147-A177-3AD203B41FA5}">
                      <a16:colId xmlns:a16="http://schemas.microsoft.com/office/drawing/2014/main" val="156571524"/>
                    </a:ext>
                  </a:extLst>
                </a:gridCol>
              </a:tblGrid>
              <a:tr h="522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Баллы/максимум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extLst>
                  <a:ext uri="{0D108BD9-81ED-4DB2-BD59-A6C34878D82A}">
                    <a16:rowId xmlns:a16="http://schemas.microsoft.com/office/drawing/2014/main" val="4194788641"/>
                  </a:ext>
                </a:extLst>
              </a:tr>
              <a:tr h="2172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 и литературное чтение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Баллы/максимум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Баллы/максимум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Баллы/максимум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6962"/>
                  </a:ext>
                </a:extLst>
              </a:tr>
              <a:tr h="1622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134/196,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99/102    , 97 %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102/136    , 75%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335/434,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 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extLst>
                  <a:ext uri="{0D108BD9-81ED-4DB2-BD59-A6C34878D82A}">
                    <a16:rowId xmlns:a16="http://schemas.microsoft.com/office/drawing/2014/main" val="1236112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2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B7AB2-172C-440E-8D7F-D5B75151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Уровень сформированности  метапредметных УУД по классу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6B9EF57-B790-4285-ABD2-1ED4A6043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609144"/>
              </p:ext>
            </p:extLst>
          </p:nvPr>
        </p:nvGraphicFramePr>
        <p:xfrm>
          <a:off x="395537" y="1700809"/>
          <a:ext cx="8138866" cy="4929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16">
                  <a:extLst>
                    <a:ext uri="{9D8B030D-6E8A-4147-A177-3AD203B41FA5}">
                      <a16:colId xmlns:a16="http://schemas.microsoft.com/office/drawing/2014/main" val="3860883416"/>
                    </a:ext>
                  </a:extLst>
                </a:gridCol>
                <a:gridCol w="1627316">
                  <a:extLst>
                    <a:ext uri="{9D8B030D-6E8A-4147-A177-3AD203B41FA5}">
                      <a16:colId xmlns:a16="http://schemas.microsoft.com/office/drawing/2014/main" val="193293369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3209231266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1445173836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1201263748"/>
                    </a:ext>
                  </a:extLst>
                </a:gridCol>
              </a:tblGrid>
              <a:tr h="3927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 УУД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Баллы/максимум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extLst>
                  <a:ext uri="{0D108BD9-81ED-4DB2-BD59-A6C34878D82A}">
                    <a16:rowId xmlns:a16="http://schemas.microsoft.com/office/drawing/2014/main" val="134519269"/>
                  </a:ext>
                </a:extLst>
              </a:tr>
              <a:tr h="2498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Баллы/максимально,%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Баллы/максимально,%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Баллы/максимально,%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52924"/>
                  </a:ext>
                </a:extLst>
              </a:tr>
              <a:tr h="1656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170/243                70%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100/102,              98%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68/101   67%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340/444  77%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/>
                </a:tc>
                <a:extLst>
                  <a:ext uri="{0D108BD9-81ED-4DB2-BD59-A6C34878D82A}">
                    <a16:rowId xmlns:a16="http://schemas.microsoft.com/office/drawing/2014/main" val="404745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5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646222-5E1D-4014-920E-D49C305247FC}"/>
              </a:ext>
            </a:extLst>
          </p:cNvPr>
          <p:cNvSpPr/>
          <p:nvPr/>
        </p:nvSpPr>
        <p:spPr>
          <a:xfrm>
            <a:off x="899592" y="620688"/>
            <a:ext cx="7488832" cy="567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ru-RU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реализации ускоренного обучения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родителей о проведении педагогической диагностики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в конце учебного года, предшествующего новому учебному году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 родителей (законных представителей) обучающихся о результатах педагогической диагностики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от родителей о реализации ускоренного обучения обучающегося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5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77F6FD-CB63-431F-AEE3-E978FE4E3636}"/>
              </a:ext>
            </a:extLst>
          </p:cNvPr>
          <p:cNvSpPr/>
          <p:nvPr/>
        </p:nvSpPr>
        <p:spPr>
          <a:xfrm>
            <a:off x="395536" y="260647"/>
            <a:ext cx="8280920" cy="5538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уровня развития ребёнка, поступающего в 1-ый класс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ребёнка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тебя зовут? Назови имя, отчество и фамилию. __________________________________________________________________________________1б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тебе лет? Когда ты родился? (Дата) __________________________________________________________________________________1б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кем ты живёшь? Назови членов своей семьи. __________________________________________________________________________________1б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зовут маму? Кем и где она работает? __________________________________________________________________________________1б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зовут папу? Кем и где он работает? __________________________________________________________________________________1б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ты живёшь? Назови адрес. __________________________________________________________________________________1б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Занимаешься ли ты в какой-нибудь секции, кружке? __________________________________________________________________________________1б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любишь заниматься дома? __________________________________________________________________________________1б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 учебных навыков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читает, но знает буквы ______________________________________________________________1б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Читает по буквам _____________________________________________________________________2б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Читает по слогам _____________________________________________________________________3б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4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5ED222-CDD5-47C2-9FC6-2F64F29A6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99288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9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DF028-0A7D-4C4B-B07E-8C65C047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B7F649B-EDAA-48CC-8CDB-4A5E5BED9B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7905" y="2160588"/>
            <a:ext cx="2911077" cy="388143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A59A6C7-C16A-4D27-97BF-3D92DF6AF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57837" y="2160588"/>
            <a:ext cx="291107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3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15D1D-5C6E-4623-8D81-5385E1F3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учебный план 1 года обучения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FC3F693-A412-41C0-AEDF-63954D93A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934197"/>
              </p:ext>
            </p:extLst>
          </p:nvPr>
        </p:nvGraphicFramePr>
        <p:xfrm>
          <a:off x="611560" y="836712"/>
          <a:ext cx="8229601" cy="5746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651">
                  <a:extLst>
                    <a:ext uri="{9D8B030D-6E8A-4147-A177-3AD203B41FA5}">
                      <a16:colId xmlns:a16="http://schemas.microsoft.com/office/drawing/2014/main" val="3918090823"/>
                    </a:ext>
                  </a:extLst>
                </a:gridCol>
                <a:gridCol w="2309651">
                  <a:extLst>
                    <a:ext uri="{9D8B030D-6E8A-4147-A177-3AD203B41FA5}">
                      <a16:colId xmlns:a16="http://schemas.microsoft.com/office/drawing/2014/main" val="1542487591"/>
                    </a:ext>
                  </a:extLst>
                </a:gridCol>
                <a:gridCol w="1912666">
                  <a:extLst>
                    <a:ext uri="{9D8B030D-6E8A-4147-A177-3AD203B41FA5}">
                      <a16:colId xmlns:a16="http://schemas.microsoft.com/office/drawing/2014/main" val="99930880"/>
                    </a:ext>
                  </a:extLst>
                </a:gridCol>
                <a:gridCol w="1697633">
                  <a:extLst>
                    <a:ext uri="{9D8B030D-6E8A-4147-A177-3AD203B41FA5}">
                      <a16:colId xmlns:a16="http://schemas.microsoft.com/office/drawing/2014/main" val="826448061"/>
                    </a:ext>
                  </a:extLst>
                </a:gridCol>
              </a:tblGrid>
              <a:tr h="56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год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661379"/>
                  </a:ext>
                </a:extLst>
              </a:tr>
              <a:tr h="28495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часть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31109"/>
                  </a:ext>
                </a:extLst>
              </a:tr>
              <a:tr h="36807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литературное чтение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85775" algn="l"/>
                          <a:tab pos="550545" algn="ctr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84449"/>
                  </a:ext>
                </a:extLst>
              </a:tr>
              <a:tr h="368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680915"/>
                  </a:ext>
                </a:extLst>
              </a:tr>
              <a:tr h="36807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436475"/>
                  </a:ext>
                </a:extLst>
              </a:tr>
              <a:tr h="569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на родном языке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393872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14267"/>
                  </a:ext>
                </a:extLst>
              </a:tr>
              <a:tr h="569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7283299"/>
                  </a:ext>
                </a:extLst>
              </a:tr>
              <a:tr h="569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и естествознание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887885"/>
                  </a:ext>
                </a:extLst>
              </a:tr>
              <a:tr h="2849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210863"/>
                  </a:ext>
                </a:extLst>
              </a:tr>
              <a:tr h="569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984251"/>
                  </a:ext>
                </a:extLst>
              </a:tr>
              <a:tr h="284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810509"/>
                  </a:ext>
                </a:extLst>
              </a:tr>
              <a:tr h="284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275158"/>
                  </a:ext>
                </a:extLst>
              </a:tr>
              <a:tr h="284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84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19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15D1D-5C6E-4623-8D81-5385E1F3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учебный план 2 года обучения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7D782D5-C126-4909-AE6D-E35D2639F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870740"/>
              </p:ext>
            </p:extLst>
          </p:nvPr>
        </p:nvGraphicFramePr>
        <p:xfrm>
          <a:off x="611560" y="908720"/>
          <a:ext cx="8075240" cy="5674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329">
                  <a:extLst>
                    <a:ext uri="{9D8B030D-6E8A-4147-A177-3AD203B41FA5}">
                      <a16:colId xmlns:a16="http://schemas.microsoft.com/office/drawing/2014/main" val="453455127"/>
                    </a:ext>
                  </a:extLst>
                </a:gridCol>
                <a:gridCol w="2266329">
                  <a:extLst>
                    <a:ext uri="{9D8B030D-6E8A-4147-A177-3AD203B41FA5}">
                      <a16:colId xmlns:a16="http://schemas.microsoft.com/office/drawing/2014/main" val="3068022293"/>
                    </a:ext>
                  </a:extLst>
                </a:gridCol>
                <a:gridCol w="1876791">
                  <a:extLst>
                    <a:ext uri="{9D8B030D-6E8A-4147-A177-3AD203B41FA5}">
                      <a16:colId xmlns:a16="http://schemas.microsoft.com/office/drawing/2014/main" val="2333843862"/>
                    </a:ext>
                  </a:extLst>
                </a:gridCol>
                <a:gridCol w="1665791">
                  <a:extLst>
                    <a:ext uri="{9D8B030D-6E8A-4147-A177-3AD203B41FA5}">
                      <a16:colId xmlns:a16="http://schemas.microsoft.com/office/drawing/2014/main" val="3696876988"/>
                    </a:ext>
                  </a:extLst>
                </a:gridCol>
              </a:tblGrid>
              <a:tr h="562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год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08381"/>
                  </a:ext>
                </a:extLst>
              </a:tr>
              <a:tr h="28138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часть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01430"/>
                  </a:ext>
                </a:extLst>
              </a:tr>
              <a:tr h="36345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литературное чтение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85775" algn="l"/>
                          <a:tab pos="550545" algn="ctr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197955"/>
                  </a:ext>
                </a:extLst>
              </a:tr>
              <a:tr h="363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589383"/>
                  </a:ext>
                </a:extLst>
              </a:tr>
              <a:tr h="36345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511265"/>
                  </a:ext>
                </a:extLst>
              </a:tr>
              <a:tr h="56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на родном языке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150337"/>
                  </a:ext>
                </a:extLst>
              </a:tr>
              <a:tr h="363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580454"/>
                  </a:ext>
                </a:extLst>
              </a:tr>
              <a:tr h="562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602092"/>
                  </a:ext>
                </a:extLst>
              </a:tr>
              <a:tr h="562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и естествознание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347842"/>
                  </a:ext>
                </a:extLst>
              </a:tr>
              <a:tr h="28138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912061"/>
                  </a:ext>
                </a:extLst>
              </a:tr>
              <a:tr h="56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193862"/>
                  </a:ext>
                </a:extLst>
              </a:tr>
              <a:tr h="281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522219"/>
                  </a:ext>
                </a:extLst>
              </a:tr>
              <a:tr h="281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852319"/>
                  </a:ext>
                </a:extLst>
              </a:tr>
              <a:tr h="281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01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49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48524-FC9B-4A74-9091-17747192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учебный план 3 года обучения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51D4F00-AB61-4FAA-B763-62443BE4E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686694"/>
              </p:ext>
            </p:extLst>
          </p:nvPr>
        </p:nvGraphicFramePr>
        <p:xfrm>
          <a:off x="457200" y="836712"/>
          <a:ext cx="8229600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651">
                  <a:extLst>
                    <a:ext uri="{9D8B030D-6E8A-4147-A177-3AD203B41FA5}">
                      <a16:colId xmlns:a16="http://schemas.microsoft.com/office/drawing/2014/main" val="3071014589"/>
                    </a:ext>
                  </a:extLst>
                </a:gridCol>
                <a:gridCol w="2309651">
                  <a:extLst>
                    <a:ext uri="{9D8B030D-6E8A-4147-A177-3AD203B41FA5}">
                      <a16:colId xmlns:a16="http://schemas.microsoft.com/office/drawing/2014/main" val="3152124490"/>
                    </a:ext>
                  </a:extLst>
                </a:gridCol>
                <a:gridCol w="1912666">
                  <a:extLst>
                    <a:ext uri="{9D8B030D-6E8A-4147-A177-3AD203B41FA5}">
                      <a16:colId xmlns:a16="http://schemas.microsoft.com/office/drawing/2014/main" val="568373363"/>
                    </a:ext>
                  </a:extLst>
                </a:gridCol>
                <a:gridCol w="1697632">
                  <a:extLst>
                    <a:ext uri="{9D8B030D-6E8A-4147-A177-3AD203B41FA5}">
                      <a16:colId xmlns:a16="http://schemas.microsoft.com/office/drawing/2014/main" val="981876391"/>
                    </a:ext>
                  </a:extLst>
                </a:gridCol>
              </a:tblGrid>
              <a:tr h="478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год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947162"/>
                  </a:ext>
                </a:extLst>
              </a:tr>
              <a:tr h="23933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часть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3170"/>
                  </a:ext>
                </a:extLst>
              </a:tr>
              <a:tr h="3091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литературное чтение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85775" algn="l"/>
                          <a:tab pos="550545" algn="ctr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059373"/>
                  </a:ext>
                </a:extLst>
              </a:tr>
              <a:tr h="309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016202"/>
                  </a:ext>
                </a:extLst>
              </a:tr>
              <a:tr h="3091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4276863"/>
                  </a:ext>
                </a:extLst>
              </a:tr>
              <a:tr h="47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на родном языке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879050"/>
                  </a:ext>
                </a:extLst>
              </a:tr>
              <a:tr h="309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887893"/>
                  </a:ext>
                </a:extLst>
              </a:tr>
              <a:tr h="478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82702"/>
                  </a:ext>
                </a:extLst>
              </a:tr>
              <a:tr h="478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и естествознание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87897"/>
                  </a:ext>
                </a:extLst>
              </a:tr>
              <a:tr h="718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452729"/>
                  </a:ext>
                </a:extLst>
              </a:tr>
              <a:tr h="23933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354127"/>
                  </a:ext>
                </a:extLst>
              </a:tr>
              <a:tr h="47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141498"/>
                  </a:ext>
                </a:extLst>
              </a:tr>
              <a:tr h="239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201688"/>
                  </a:ext>
                </a:extLst>
              </a:tr>
              <a:tr h="239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630759"/>
                  </a:ext>
                </a:extLst>
              </a:tr>
              <a:tr h="239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68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23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ECD79-9B40-412A-BA2C-3C5104CA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диагностических работ по русскому языку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B16F35-7309-4E3C-882E-16472407E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555928"/>
              </p:ext>
            </p:extLst>
          </p:nvPr>
        </p:nvGraphicFramePr>
        <p:xfrm>
          <a:off x="755576" y="1268760"/>
          <a:ext cx="7776864" cy="4965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607">
                  <a:extLst>
                    <a:ext uri="{9D8B030D-6E8A-4147-A177-3AD203B41FA5}">
                      <a16:colId xmlns:a16="http://schemas.microsoft.com/office/drawing/2014/main" val="3085412139"/>
                    </a:ext>
                  </a:extLst>
                </a:gridCol>
                <a:gridCol w="1944419">
                  <a:extLst>
                    <a:ext uri="{9D8B030D-6E8A-4147-A177-3AD203B41FA5}">
                      <a16:colId xmlns:a16="http://schemas.microsoft.com/office/drawing/2014/main" val="3128354001"/>
                    </a:ext>
                  </a:extLst>
                </a:gridCol>
                <a:gridCol w="1944419">
                  <a:extLst>
                    <a:ext uri="{9D8B030D-6E8A-4147-A177-3AD203B41FA5}">
                      <a16:colId xmlns:a16="http://schemas.microsoft.com/office/drawing/2014/main" val="3341503948"/>
                    </a:ext>
                  </a:extLst>
                </a:gridCol>
                <a:gridCol w="1944419">
                  <a:extLst>
                    <a:ext uri="{9D8B030D-6E8A-4147-A177-3AD203B41FA5}">
                      <a16:colId xmlns:a16="http://schemas.microsoft.com/office/drawing/2014/main" val="822679933"/>
                    </a:ext>
                  </a:extLst>
                </a:gridCol>
              </a:tblGrid>
              <a:tr h="1281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Диагностическая работа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базового уровня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170490"/>
                  </a:ext>
                </a:extLst>
              </a:tr>
              <a:tr h="62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/ 15%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/ 47%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/ 38%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520217"/>
                  </a:ext>
                </a:extLst>
              </a:tr>
              <a:tr h="62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/ 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/ 32%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/ 68%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61533"/>
                  </a:ext>
                </a:extLst>
              </a:tr>
              <a:tr h="1940963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Вывод: все учащиеся достигли базового уровня, 2/3 общего количества учащихся класса продемонстрировали результаты  повышенного уровня освоения программы русского языка в промежуточный период текущего учебного года.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95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2842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2561</TotalTime>
  <Words>814</Words>
  <Application>Microsoft Office PowerPoint</Application>
  <PresentationFormat>Экран (4:3)</PresentationFormat>
  <Paragraphs>269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Локальные акты</vt:lpstr>
      <vt:lpstr>Индивидуальный учебный план 1 года обучения</vt:lpstr>
      <vt:lpstr>Индивидуальный учебный план 2 года обучения</vt:lpstr>
      <vt:lpstr>Индивидуальный учебный план 3 года обучения</vt:lpstr>
      <vt:lpstr>Результаты диагностических работ по русскому языку </vt:lpstr>
      <vt:lpstr>Результаты диагностических работ по математике </vt:lpstr>
      <vt:lpstr>Результаты диагностических работ по окружающему миру </vt:lpstr>
      <vt:lpstr>Презентация PowerPoint</vt:lpstr>
      <vt:lpstr>Презентация PowerPoint</vt:lpstr>
      <vt:lpstr>Уровень сформированности  предметных УУД по классу </vt:lpstr>
      <vt:lpstr>Уровень сформированности  метапредметных УУД по классу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Свинаренко</cp:lastModifiedBy>
  <cp:revision>25</cp:revision>
  <dcterms:created xsi:type="dcterms:W3CDTF">2022-04-15T17:29:57Z</dcterms:created>
  <dcterms:modified xsi:type="dcterms:W3CDTF">2023-05-16T09:12:10Z</dcterms:modified>
</cp:coreProperties>
</file>